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49"/>
  </p:notesMasterIdLst>
  <p:handoutMasterIdLst>
    <p:handoutMasterId r:id="rId50"/>
  </p:handoutMasterIdLst>
  <p:sldIdLst>
    <p:sldId id="282" r:id="rId8"/>
    <p:sldId id="2147479679" r:id="rId9"/>
    <p:sldId id="2147479666" r:id="rId10"/>
    <p:sldId id="2147479616" r:id="rId11"/>
    <p:sldId id="2147479633" r:id="rId12"/>
    <p:sldId id="2147479606" r:id="rId13"/>
    <p:sldId id="2147479614" r:id="rId14"/>
    <p:sldId id="2147479615" r:id="rId15"/>
    <p:sldId id="2147479608" r:id="rId16"/>
    <p:sldId id="2147479619" r:id="rId17"/>
    <p:sldId id="2147479628" r:id="rId18"/>
    <p:sldId id="2147479618" r:id="rId19"/>
    <p:sldId id="2147479610" r:id="rId20"/>
    <p:sldId id="2147479607" r:id="rId21"/>
    <p:sldId id="2147479585" r:id="rId22"/>
    <p:sldId id="2147479674" r:id="rId23"/>
    <p:sldId id="2147479675" r:id="rId24"/>
    <p:sldId id="2147479673" r:id="rId25"/>
    <p:sldId id="2147479670" r:id="rId26"/>
    <p:sldId id="2147479625" r:id="rId27"/>
    <p:sldId id="2147479672" r:id="rId28"/>
    <p:sldId id="2147479626" r:id="rId29"/>
    <p:sldId id="2147479627" r:id="rId30"/>
    <p:sldId id="2147479676" r:id="rId31"/>
    <p:sldId id="2147479622" r:id="rId32"/>
    <p:sldId id="2147479623" r:id="rId33"/>
    <p:sldId id="2147479620" r:id="rId34"/>
    <p:sldId id="2147479621" r:id="rId35"/>
    <p:sldId id="2147479637" r:id="rId36"/>
    <p:sldId id="2147479677" r:id="rId37"/>
    <p:sldId id="2147479636" r:id="rId38"/>
    <p:sldId id="2147479630" r:id="rId39"/>
    <p:sldId id="2147479678" r:id="rId40"/>
    <p:sldId id="2147479643" r:id="rId41"/>
    <p:sldId id="2147479653" r:id="rId42"/>
    <p:sldId id="2147479665" r:id="rId43"/>
    <p:sldId id="2147479652" r:id="rId44"/>
    <p:sldId id="2147479667" r:id="rId45"/>
    <p:sldId id="2147479669" r:id="rId46"/>
    <p:sldId id="2147479668" r:id="rId47"/>
    <p:sldId id="2147479584" r:id="rId48"/>
  </p:sldIdLst>
  <p:sldSz cx="12192000" cy="6858000"/>
  <p:notesSz cx="6858000" cy="9144000"/>
  <p:embeddedFontLst>
    <p:embeddedFont>
      <p:font typeface="Cascadia Mono" panose="020B0609020000020004" pitchFamily="49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  <p:embeddedFont>
      <p:font typeface="Segoe UI Semibold" panose="020B0702040204020203" pitchFamily="34" charset="0"/>
      <p:regular r:id="rId71"/>
      <p:bold r:id="rId72"/>
      <p:boldItalic r:id="rId73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82"/>
            <p14:sldId id="2147479679"/>
            <p14:sldId id="2147479666"/>
          </p14:sldIdLst>
        </p14:section>
        <p14:section name="Generative AI" id="{D684342D-205C-44C4-BCDF-9F058F3C9641}">
          <p14:sldIdLst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28"/>
            <p14:sldId id="2147479618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74"/>
            <p14:sldId id="2147479675"/>
            <p14:sldId id="2147479673"/>
            <p14:sldId id="2147479670"/>
            <p14:sldId id="2147479625"/>
            <p14:sldId id="2147479672"/>
            <p14:sldId id="2147479626"/>
            <p14:sldId id="2147479627"/>
            <p14:sldId id="2147479676"/>
            <p14:sldId id="2147479622"/>
            <p14:sldId id="2147479623"/>
            <p14:sldId id="2147479620"/>
            <p14:sldId id="2147479621"/>
            <p14:sldId id="2147479637"/>
            <p14:sldId id="2147479677"/>
            <p14:sldId id="2147479636"/>
            <p14:sldId id="2147479630"/>
            <p14:sldId id="2147479678"/>
            <p14:sldId id="2147479643"/>
            <p14:sldId id="2147479653"/>
            <p14:sldId id="2147479665"/>
            <p14:sldId id="2147479652"/>
            <p14:sldId id="2147479667"/>
            <p14:sldId id="2147479669"/>
            <p14:sldId id="2147479668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1F"/>
    <a:srgbClr val="FFC267"/>
    <a:srgbClr val="A39E98"/>
    <a:srgbClr val="F38B3C"/>
    <a:srgbClr val="006EB6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86" d="100"/>
          <a:sy n="86" d="100"/>
        </p:scale>
        <p:origin x="4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1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2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4/18/2024 11:58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4/18/2024 11:58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4/18/2024 11:58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4/18/2024 11:58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4/18/2024 11:58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4/18/2024 11:58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4/18/2024 11:58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9054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5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5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35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  <p:sldLayoutId id="2147485805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80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9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learn.microsoft.com/en-us/semantic-kernel/ai-orchestration/chatgpt-plugi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emantic-kernel/overview/" TargetMode="External"/><Relationship Id="rId13" Type="http://schemas.openxmlformats.org/officeDocument/2006/relationships/hyperlink" Target="https://techcommunity.microsoft.com/t5/partner-updates-ireland/book-of-news-microsoft-ignite-2023/ba-p/3985127" TargetMode="External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ai.azure.com/" TargetMode="External"/><Relationship Id="rId12" Type="http://schemas.openxmlformats.org/officeDocument/2006/relationships/hyperlink" Target="https://learn.microsoft.com/en-us/azure/ai-studio/how-to/sdk-install?tabs=windo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6.xml"/><Relationship Id="rId6" Type="http://schemas.openxmlformats.org/officeDocument/2006/relationships/hyperlink" Target="https://oai.azure.com/portal/1a1b84bf61a1452396a9947f16a8ff01/models" TargetMode="External"/><Relationship Id="rId11" Type="http://schemas.openxmlformats.org/officeDocument/2006/relationships/hyperlink" Target="https://www.midjourney.com/home?callbackUrl=%2Fexplore" TargetMode="External"/><Relationship Id="rId5" Type="http://schemas.openxmlformats.org/officeDocument/2006/relationships/hyperlink" Target="https://platform.openai.com/docs/models" TargetMode="External"/><Relationship Id="rId15" Type="http://schemas.openxmlformats.org/officeDocument/2006/relationships/image" Target="../media/image47.png"/><Relationship Id="rId10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skybox.blockadelabs.com/" TargetMode="External"/><Relationship Id="rId1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106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1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456746-3207-905B-17FE-B9210B6277F8}"/>
              </a:ext>
            </a:extLst>
          </p:cNvPr>
          <p:cNvSpPr/>
          <p:nvPr/>
        </p:nvSpPr>
        <p:spPr bwMode="auto">
          <a:xfrm>
            <a:off x="-104517" y="973"/>
            <a:ext cx="3526590" cy="6857027"/>
          </a:xfrm>
          <a:prstGeom prst="rect">
            <a:avLst/>
          </a:prstGeom>
          <a:solidFill>
            <a:srgbClr val="2725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5EA23-171D-4EDC-BD51-A19A7ED95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45" y="973"/>
            <a:ext cx="6557292" cy="6857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18A9B-E2AE-4563-85FF-94F0374A1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3" y="1694033"/>
            <a:ext cx="1590507" cy="1544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DCFDB8-6AC7-452E-B3B1-0286F7612E40}"/>
              </a:ext>
            </a:extLst>
          </p:cNvPr>
          <p:cNvSpPr txBox="1">
            <a:spLocks/>
          </p:cNvSpPr>
          <p:nvPr/>
        </p:nvSpPr>
        <p:spPr>
          <a:xfrm>
            <a:off x="429268" y="3264058"/>
            <a:ext cx="1852022" cy="652628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Damir Dobric</a:t>
            </a:r>
            <a:endParaRPr lang="de-DE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CF10070-D189-45C0-A6E1-0F60790B5247}"/>
              </a:ext>
            </a:extLst>
          </p:cNvPr>
          <p:cNvSpPr txBox="1">
            <a:spLocks/>
          </p:cNvSpPr>
          <p:nvPr/>
        </p:nvSpPr>
        <p:spPr>
          <a:xfrm>
            <a:off x="437319" y="5593808"/>
            <a:ext cx="1852022" cy="652628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Indraneel Pole</a:t>
            </a:r>
            <a:endParaRPr lang="de-DE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A6EC0-9707-4353-9154-6D27220B1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3" y="3943606"/>
            <a:ext cx="1590506" cy="1590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F40D2F-2272-4EFE-B27C-016A52A4C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444" y="5698315"/>
            <a:ext cx="1551768" cy="848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9523CC-D5F0-4F0F-9E23-63872808F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790" y="5111105"/>
            <a:ext cx="2697156" cy="2022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9AF2C-89A3-B751-42A5-F2635B6616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3808" y="4015868"/>
            <a:ext cx="2447803" cy="1388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2B3F0-E9A0-CE6E-0FBB-B0B51F6D8152}"/>
              </a:ext>
            </a:extLst>
          </p:cNvPr>
          <p:cNvSpPr txBox="1"/>
          <p:nvPr/>
        </p:nvSpPr>
        <p:spPr>
          <a:xfrm>
            <a:off x="9734985" y="1324701"/>
            <a:ext cx="181838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2000" dirty="0"/>
              <a:t>Wifi </a:t>
            </a:r>
            <a:r>
              <a:rPr lang="de-DE" sz="2000" dirty="0" err="1"/>
              <a:t>EventCode</a:t>
            </a:r>
            <a:endParaRPr lang="de-DE" sz="2000" dirty="0"/>
          </a:p>
          <a:p>
            <a:pPr algn="l"/>
            <a:r>
              <a:rPr lang="de-DE" sz="2800" dirty="0"/>
              <a:t>Frankfurt22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670865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567742"/>
            <a:ext cx="11642165" cy="1538883"/>
          </a:xfrm>
        </p:spPr>
        <p:txBody>
          <a:bodyPr/>
          <a:lstStyle/>
          <a:p>
            <a:r>
              <a:rPr lang="en-US" dirty="0"/>
              <a:t>An agent is an AI that can:</a:t>
            </a:r>
          </a:p>
          <a:p>
            <a:pPr lvl="1"/>
            <a:r>
              <a:rPr lang="en-US" dirty="0"/>
              <a:t>Answer questions </a:t>
            </a:r>
          </a:p>
          <a:p>
            <a:pPr lvl="1"/>
            <a:r>
              <a:rPr lang="en-US" dirty="0"/>
              <a:t>Automate processes for users</a:t>
            </a:r>
          </a:p>
          <a:p>
            <a:pPr lvl="1"/>
            <a:r>
              <a:rPr lang="en-US" dirty="0"/>
              <a:t>. . 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</p:spTree>
    <p:extLst>
      <p:ext uri="{BB962C8B-B14F-4D97-AF65-F5344CB8AC3E}">
        <p14:creationId xmlns:p14="http://schemas.microsoft.com/office/powerpoint/2010/main" val="4229086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consists of one or more agents, </a:t>
            </a:r>
          </a:p>
          <a:p>
            <a:pPr marL="0" indent="0" algn="ctr">
              <a:buNone/>
            </a:pPr>
            <a:r>
              <a:rPr lang="en-US" dirty="0"/>
              <a:t>which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DC2AAB-AE8A-20B8-CA14-E87A677F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AutoShape 2" descr="Azure Meetup Frankfurt Titelbild">
            <a:extLst>
              <a:ext uri="{FF2B5EF4-FFF2-40B4-BE49-F238E27FC236}">
                <a16:creationId xmlns:a16="http://schemas.microsoft.com/office/drawing/2014/main" id="{4444E427-99BE-EE1D-FC2A-404EB63724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7982" y="602673"/>
            <a:ext cx="4149436" cy="414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Azure Meetup Frankfurt Titelbild">
            <a:extLst>
              <a:ext uri="{FF2B5EF4-FFF2-40B4-BE49-F238E27FC236}">
                <a16:creationId xmlns:a16="http://schemas.microsoft.com/office/drawing/2014/main" id="{14C026E7-AB78-E220-85BC-07D0B0D476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402" y="1932911"/>
            <a:ext cx="2646016" cy="264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F28E6-6279-EFB6-994A-240B05C9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633" y="1584230"/>
            <a:ext cx="6502734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5241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800219"/>
          </a:xfrm>
        </p:spPr>
        <p:txBody>
          <a:bodyPr/>
          <a:lstStyle/>
          <a:p>
            <a:r>
              <a:rPr lang="en-US" sz="2800" dirty="0"/>
              <a:t>PROMPTS</a:t>
            </a:r>
            <a:br>
              <a:rPr lang="en-US" sz="2800" dirty="0"/>
            </a:br>
            <a:r>
              <a:rPr lang="en-US" sz="2400" dirty="0"/>
              <a:t>(</a:t>
            </a:r>
            <a:r>
              <a:rPr lang="en-US" sz="1800" dirty="0"/>
              <a:t>SEMANTIC FUNCTIONS)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4C66-EAC5-F9E6-5B89-EFCEA628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88999"/>
            <a:ext cx="1438129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10D2E-765B-3F3D-2C49-1E66692823D6}"/>
              </a:ext>
            </a:extLst>
          </p:cNvPr>
          <p:cNvSpPr txBox="1">
            <a:spLocks/>
          </p:cNvSpPr>
          <p:nvPr/>
        </p:nvSpPr>
        <p:spPr>
          <a:xfrm>
            <a:off x="5059651" y="3202708"/>
            <a:ext cx="636342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Controlling the lighting system</a:t>
            </a:r>
          </a:p>
        </p:txBody>
      </p:sp>
    </p:spTree>
    <p:extLst>
      <p:ext uri="{BB962C8B-B14F-4D97-AF65-F5344CB8AC3E}">
        <p14:creationId xmlns:p14="http://schemas.microsoft.com/office/powerpoint/2010/main" val="17169318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396416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/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/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Native Functions</a:t>
            </a:r>
          </a:p>
        </p:txBody>
      </p:sp>
    </p:spTree>
    <p:extLst>
      <p:ext uri="{BB962C8B-B14F-4D97-AF65-F5344CB8AC3E}">
        <p14:creationId xmlns:p14="http://schemas.microsoft.com/office/powerpoint/2010/main" val="168093970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Semantic Functions</a:t>
            </a:r>
          </a:p>
        </p:txBody>
      </p:sp>
    </p:spTree>
    <p:extLst>
      <p:ext uri="{BB962C8B-B14F-4D97-AF65-F5344CB8AC3E}">
        <p14:creationId xmlns:p14="http://schemas.microsoft.com/office/powerpoint/2010/main" val="46704847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https://platform.openai.com/docs/models</a:t>
            </a:r>
            <a:br>
              <a:rPr lang="en-US" sz="1800" dirty="0"/>
            </a:b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https://oai.azure.com/portal/****/models</a:t>
            </a:r>
            <a:endParaRPr lang="de-DE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Studio</a:t>
            </a:r>
            <a:endParaRPr lang="de-DE" sz="1800" dirty="0"/>
          </a:p>
          <a:p>
            <a:r>
              <a:rPr lang="en-US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endParaRPr lang="de-DE" sz="1800" dirty="0"/>
          </a:p>
          <a:p>
            <a:r>
              <a:rPr lang="de-DE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en-DE" dirty="0"/>
          </a:p>
          <a:p>
            <a:r>
              <a:rPr lang="de-DE" sz="1800" dirty="0" err="1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endParaRPr lang="de-DE" sz="1800" dirty="0"/>
          </a:p>
          <a:p>
            <a:r>
              <a:rPr lang="en-US" sz="18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r>
              <a:rPr lang="en-US" sz="1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3C84-BEBB-C1EB-A519-AC9A7871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9" y="243931"/>
            <a:ext cx="5611811" cy="553998"/>
          </a:xfrm>
        </p:spPr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DE94E-DF8B-EABC-DCD5-3F4240B59D21}"/>
              </a:ext>
            </a:extLst>
          </p:cNvPr>
          <p:cNvSpPr txBox="1">
            <a:spLocks/>
          </p:cNvSpPr>
          <p:nvPr/>
        </p:nvSpPr>
        <p:spPr>
          <a:xfrm>
            <a:off x="4240007" y="304809"/>
            <a:ext cx="7127240" cy="128866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3FEDC-F8F7-FFC2-3CAA-E437C6734949}"/>
              </a:ext>
            </a:extLst>
          </p:cNvPr>
          <p:cNvSpPr txBox="1"/>
          <p:nvPr/>
        </p:nvSpPr>
        <p:spPr>
          <a:xfrm>
            <a:off x="4448397" y="2452400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92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731964a5-2251-446e-b5d2-98eedce2e8b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ae760b4-279b-49a4-b55c-d6587a120b69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11716</TotalTime>
  <Words>1417</Words>
  <Application>Microsoft Office PowerPoint</Application>
  <PresentationFormat>Widescreen</PresentationFormat>
  <Paragraphs>255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Segoe UI</vt:lpstr>
      <vt:lpstr>Arial</vt:lpstr>
      <vt:lpstr>var(--font-family-secondary)</vt:lpstr>
      <vt:lpstr>Open Sans</vt:lpstr>
      <vt:lpstr>Lato</vt:lpstr>
      <vt:lpstr>Wingdings</vt:lpstr>
      <vt:lpstr>Consolas</vt:lpstr>
      <vt:lpstr>-apple-system</vt:lpstr>
      <vt:lpstr>Cascadia Mono</vt:lpstr>
      <vt:lpstr>Segoe UI Semibold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When to use Embeddings?</vt:lpstr>
      <vt:lpstr>What is a token?</vt:lpstr>
      <vt:lpstr>SEMANTIC KERNEL</vt:lpstr>
      <vt:lpstr>PowerPoint Presentation</vt:lpstr>
      <vt:lpstr>PowerPoint Presentation</vt:lpstr>
      <vt:lpstr>What is an Agent?</vt:lpstr>
      <vt:lpstr>What is a Copilot?</vt:lpstr>
      <vt:lpstr>Why to use SK?</vt:lpstr>
      <vt:lpstr>Architecture of the “Smart” application</vt:lpstr>
      <vt:lpstr>AI Plugins</vt:lpstr>
      <vt:lpstr>The Knowledge is inside Plugins</vt:lpstr>
      <vt:lpstr>NATIVE FUNCTIONS</vt:lpstr>
      <vt:lpstr>PROMPTS (SEMANTIC FUNCTIONS)</vt:lpstr>
      <vt:lpstr>DEMO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DEMO</vt:lpstr>
      <vt:lpstr>Nested Native Functions Semantic function invokes a native function</vt:lpstr>
      <vt:lpstr>Nested Semantic Functions Semantic function invokes a semantic function</vt:lpstr>
      <vt:lpstr>DEMO</vt:lpstr>
      <vt:lpstr>Planers</vt:lpstr>
      <vt:lpstr>PowerPoint Presentation</vt:lpstr>
      <vt:lpstr>PowerPoint Presentation</vt:lpstr>
      <vt:lpstr>PowerPoint Presentation</vt:lpstr>
      <vt:lpstr>References</vt:lpstr>
      <vt:lpstr>References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41</cp:revision>
  <dcterms:created xsi:type="dcterms:W3CDTF">2023-08-22T18:29:18Z</dcterms:created>
  <dcterms:modified xsi:type="dcterms:W3CDTF">2024-04-19T13:30:22Z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